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7" r:id="rId3"/>
    <p:sldId id="352" r:id="rId4"/>
    <p:sldId id="356" r:id="rId5"/>
    <p:sldId id="358" r:id="rId6"/>
    <p:sldId id="359" r:id="rId7"/>
    <p:sldId id="365" r:id="rId8"/>
    <p:sldId id="357" r:id="rId9"/>
    <p:sldId id="354" r:id="rId10"/>
    <p:sldId id="355" r:id="rId11"/>
    <p:sldId id="360" r:id="rId12"/>
    <p:sldId id="361" r:id="rId13"/>
    <p:sldId id="362" r:id="rId14"/>
    <p:sldId id="368" r:id="rId15"/>
    <p:sldId id="369" r:id="rId16"/>
    <p:sldId id="370" r:id="rId17"/>
    <p:sldId id="363" r:id="rId18"/>
    <p:sldId id="364" r:id="rId19"/>
  </p:sldIdLst>
  <p:sldSz cx="9144000" cy="6858000" type="screen4x3"/>
  <p:notesSz cx="9296400" cy="7010400"/>
  <p:embeddedFontLst>
    <p:embeddedFont>
      <p:font typeface="Brandon Grotesque Bold" panose="020B0803020203060202" charset="0"/>
      <p:bold r:id="rId22"/>
    </p:embeddedFont>
    <p:embeddedFont>
      <p:font typeface="Brandon Grotesque Medium" panose="020B0603020203060202" charset="0"/>
      <p:regular r:id="rId23"/>
    </p:embeddedFont>
    <p:embeddedFont>
      <p:font typeface="Brandon Grotesque Regular" panose="020B0503020203060202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64"/>
    <a:srgbClr val="9B301C"/>
    <a:srgbClr val="253746"/>
    <a:srgbClr val="8C914F"/>
    <a:srgbClr val="FCA21B"/>
    <a:srgbClr val="9BB8D3"/>
    <a:srgbClr val="C78A73"/>
    <a:srgbClr val="B2B085"/>
    <a:srgbClr val="FDC478"/>
    <a:srgbClr val="C9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2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1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1C54655-6AF5-4C96-A284-60315B3F936E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444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C1B7AC0-1409-495E-B64F-28B1BFD4FC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4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4499356-E4D3-4B4B-BDAB-2B8D8AB3AA9D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C67FBC4-1E1F-4F77-8073-6115B7E7B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7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1" i="0" spc="-225">
                <a:solidFill>
                  <a:srgbClr val="253746"/>
                </a:solidFill>
                <a:effectLst/>
                <a:latin typeface="Brandon Grotesque Bold" panose="020B0503020203060202" pitchFamily="34" charset="77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 i="0">
                <a:solidFill>
                  <a:srgbClr val="9B301C"/>
                </a:solidFill>
                <a:latin typeface="Brandon Grotesque Regular" panose="020B0503020203060202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solidFill>
                  <a:srgbClr val="8C914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1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rgbClr val="FCA21B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rgbClr val="FCA21B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16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3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8C914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solidFill>
                  <a:srgbClr val="8C914F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solidFill>
                  <a:srgbClr val="8C914F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7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5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253746"/>
                </a:solidFill>
                <a:latin typeface="Brandon Grotesque Bold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1pPr>
            <a:lvl2pPr>
              <a:defRPr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2pPr>
            <a:lvl3pPr>
              <a:defRPr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3pPr>
            <a:lvl4pPr>
              <a:defRPr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4pPr>
            <a:lvl5pPr>
              <a:defRPr b="0" i="0">
                <a:solidFill>
                  <a:srgbClr val="4E5664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0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1" i="0" spc="-225">
                <a:solidFill>
                  <a:srgbClr val="253746"/>
                </a:solidFill>
                <a:effectLst/>
                <a:latin typeface="Brandon Grotesque Bold" panose="020B0503020203060202" pitchFamily="34" charset="77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7635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8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C914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6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C914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43468B3-BAE4-4A54-A14C-43627B89F30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4FF9215-0AF4-4738-9DEA-E43711E93F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C69A5-9037-4D48-AF5D-43946E54B7FC}"/>
              </a:ext>
            </a:extLst>
          </p:cNvPr>
          <p:cNvSpPr/>
          <p:nvPr userDrawn="1"/>
        </p:nvSpPr>
        <p:spPr>
          <a:xfrm flipV="1">
            <a:off x="0" y="6125803"/>
            <a:ext cx="9144000" cy="45719"/>
          </a:xfrm>
          <a:prstGeom prst="rect">
            <a:avLst/>
          </a:prstGeom>
          <a:solidFill>
            <a:srgbClr val="FDC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0D8ED2-BB46-464D-88CA-1F038B88BAEF}"/>
              </a:ext>
            </a:extLst>
          </p:cNvPr>
          <p:cNvSpPr/>
          <p:nvPr userDrawn="1"/>
        </p:nvSpPr>
        <p:spPr>
          <a:xfrm>
            <a:off x="0" y="6226934"/>
            <a:ext cx="9156376" cy="631066"/>
          </a:xfrm>
          <a:prstGeom prst="rect">
            <a:avLst/>
          </a:pr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4A0E1F-1DA5-4A44-BFD0-7B9E335BE2E2}"/>
              </a:ext>
            </a:extLst>
          </p:cNvPr>
          <p:cNvGrpSpPr/>
          <p:nvPr userDrawn="1"/>
        </p:nvGrpSpPr>
        <p:grpSpPr>
          <a:xfrm>
            <a:off x="8202047" y="6027354"/>
            <a:ext cx="789572" cy="789572"/>
            <a:chOff x="10516960" y="4596493"/>
            <a:chExt cx="1170308" cy="1170308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23230FE-7157-2840-8F58-16A9601D02EF}"/>
                </a:ext>
              </a:extLst>
            </p:cNvPr>
            <p:cNvSpPr/>
            <p:nvPr userDrawn="1"/>
          </p:nvSpPr>
          <p:spPr>
            <a:xfrm>
              <a:off x="10516960" y="4596493"/>
              <a:ext cx="1170308" cy="1170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2C2530-947E-974A-8E19-DC3D9DA15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5965" y="4722807"/>
              <a:ext cx="944604" cy="946851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86B003D-6E75-8B48-9A64-8BA9A112964D}"/>
              </a:ext>
            </a:extLst>
          </p:cNvPr>
          <p:cNvSpPr/>
          <p:nvPr userDrawn="1"/>
        </p:nvSpPr>
        <p:spPr>
          <a:xfrm flipV="1">
            <a:off x="0" y="0"/>
            <a:ext cx="2212848" cy="77149"/>
          </a:xfrm>
          <a:prstGeom prst="rect">
            <a:avLst/>
          </a:prstGeom>
          <a:solidFill>
            <a:srgbClr val="9B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61EAFB-5700-0940-B04E-1542EA8876EB}"/>
              </a:ext>
            </a:extLst>
          </p:cNvPr>
          <p:cNvSpPr/>
          <p:nvPr userDrawn="1"/>
        </p:nvSpPr>
        <p:spPr>
          <a:xfrm flipV="1">
            <a:off x="2306310" y="0"/>
            <a:ext cx="2212848" cy="77149"/>
          </a:xfrm>
          <a:prstGeom prst="rect">
            <a:avLst/>
          </a:prstGeom>
          <a:solidFill>
            <a:srgbClr val="FCA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BAE3B-94C2-0641-A89A-6A3FC35536BE}"/>
              </a:ext>
            </a:extLst>
          </p:cNvPr>
          <p:cNvSpPr/>
          <p:nvPr userDrawn="1"/>
        </p:nvSpPr>
        <p:spPr>
          <a:xfrm flipV="1">
            <a:off x="4624842" y="-1"/>
            <a:ext cx="2212848" cy="77149"/>
          </a:xfrm>
          <a:prstGeom prst="rect">
            <a:avLst/>
          </a:prstGeom>
          <a:solidFill>
            <a:srgbClr val="8C9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B9795C-D638-5E4C-8827-A91B2380F2BC}"/>
              </a:ext>
            </a:extLst>
          </p:cNvPr>
          <p:cNvSpPr/>
          <p:nvPr userDrawn="1"/>
        </p:nvSpPr>
        <p:spPr>
          <a:xfrm flipV="1">
            <a:off x="6931152" y="0"/>
            <a:ext cx="2212848" cy="77149"/>
          </a:xfrm>
          <a:prstGeom prst="rect">
            <a:avLst/>
          </a:prstGeom>
          <a:solidFill>
            <a:srgbClr val="9BB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3746"/>
          </a:solidFill>
          <a:latin typeface="Brandon Grotesque Bold" panose="020B0503020203060202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rgbClr val="4E5664"/>
          </a:solidFill>
          <a:latin typeface="Brandon Grotesque Regular" panose="020B0503020203060202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4E5664"/>
          </a:solidFill>
          <a:latin typeface="Brandon Grotesque Regular" panose="020B0503020203060202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4E5664"/>
          </a:solidFill>
          <a:latin typeface="Brandon Grotesque Regular" panose="020B0503020203060202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4E5664"/>
          </a:solidFill>
          <a:latin typeface="Brandon Grotesque Regular" panose="020B0503020203060202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4E5664"/>
          </a:solidFill>
          <a:latin typeface="Brandon Grotesque Regular" panose="020B0503020203060202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cp.wi.gov/Documents/minnesotacompostguid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.marathon.wi.us/Portals/0/Departments/CPZ/Documents/ZoneCodeCountyBoard_Adopted_3_22_2022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.marathon.wi.us/Portals/0/Departments/CPZ/Documents/Nonmetallic_Mining_Code_Adopted_19_Nov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ad.Harvey@co.marathon.wi.us" TargetMode="External"/><Relationship Id="rId2" Type="http://schemas.openxmlformats.org/officeDocument/2006/relationships/hyperlink" Target="mailto:Laurie.Miskimins@co.marathon.wi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rrett.pagel@co.marathon.wi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65042"/>
            <a:ext cx="8305800" cy="16623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Marathon County Zoning Informational Meeting</a:t>
            </a:r>
            <a:br>
              <a:rPr lang="en-US" sz="3200" dirty="0"/>
            </a:br>
            <a:r>
              <a:rPr lang="en-US" sz="2400" dirty="0"/>
              <a:t>Town of Cleveland</a:t>
            </a:r>
            <a:br>
              <a:rPr lang="en-US" sz="2400" dirty="0"/>
            </a:br>
            <a:r>
              <a:rPr lang="en-US" sz="2000" dirty="0"/>
              <a:t>January 10</a:t>
            </a:r>
            <a:r>
              <a:rPr lang="en-US" sz="2000" baseline="30000" dirty="0"/>
              <a:t>th</a:t>
            </a:r>
            <a:r>
              <a:rPr lang="en-US" sz="2000" dirty="0"/>
              <a:t>, 2023</a:t>
            </a:r>
            <a:endParaRPr lang="en-US" b="1" dirty="0">
              <a:effectLst/>
              <a:latin typeface="Brandon Grotesque Bold" panose="020B0503020203060202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699804"/>
            <a:ext cx="9067800" cy="23199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B301C"/>
                </a:solidFill>
                <a:latin typeface="Brandon Grotesque Medium" panose="020B0503020203060202" pitchFamily="34" charset="77"/>
              </a:rPr>
              <a:t>Shad Harvey (Land Resources Manager), Garrett Pagel (Land Use Specialist)</a:t>
            </a:r>
          </a:p>
          <a:p>
            <a:r>
              <a:rPr lang="en-US" sz="1900" dirty="0">
                <a:solidFill>
                  <a:srgbClr val="4E5664"/>
                </a:solidFill>
                <a:latin typeface="Brandon Grotesque Regular" panose="020B0503020203060202" pitchFamily="34" charset="77"/>
              </a:rPr>
              <a:t>Marathon County Conservation, Planning, and Zoning</a:t>
            </a:r>
          </a:p>
          <a:p>
            <a:endParaRPr lang="en-US" sz="1900" dirty="0">
              <a:solidFill>
                <a:srgbClr val="4E5664"/>
              </a:solidFill>
              <a:latin typeface="Brandon Grotesque Medium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819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1BCE-F960-1C07-29F2-3F81210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get a Comprehensive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945A-0258-023F-5DB6-E1AA232FD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creation of a Comprehensive Plan involves everyone from Town Board Officials, a Comprehensive Plan Committee dedicated to create the plan, citizen involvement/participation, and assistance from a professional planning team.</a:t>
            </a:r>
          </a:p>
          <a:p>
            <a:endParaRPr lang="en-US" dirty="0"/>
          </a:p>
          <a:p>
            <a:r>
              <a:rPr lang="en-US" dirty="0"/>
              <a:t>A professional planning team can assist the town navigate State requirements and timelines.</a:t>
            </a:r>
          </a:p>
          <a:p>
            <a:endParaRPr lang="en-US" dirty="0"/>
          </a:p>
          <a:p>
            <a:r>
              <a:rPr lang="en-US" dirty="0"/>
              <a:t>A planning team can provide technical guidance and services.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BD4F-C1CE-8ABB-7604-1C9ACA4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Zoning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AC62-AD9D-C1DF-C0BD-0DB25560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shall be the County’s policy of providing an opportunity for Marathon County towns to reconsider and opt out of county zoning by conducting a comprehensive revision of this chapter at a minimum of ten-year intervals.  Ten-year intervals shall ensure zoning code compliance with the county’s and town’s comprehensive plan revision in accordance with state statutes.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3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ADEB-45B0-E821-58AD-23B138C6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Zoning Revision </a:t>
            </a:r>
            <a:r>
              <a:rPr lang="en-US" sz="24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D7AF-B88D-E712-23A4-6B3EFDB2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opportunity to join county zoning.</a:t>
            </a:r>
          </a:p>
          <a:p>
            <a:endParaRPr lang="en-US" dirty="0"/>
          </a:p>
          <a:p>
            <a:r>
              <a:rPr lang="en-US" dirty="0"/>
              <a:t>The next Comprehensive Revision is scheduled for 2026.</a:t>
            </a:r>
          </a:p>
          <a:p>
            <a:endParaRPr lang="en-US" dirty="0"/>
          </a:p>
          <a:p>
            <a:r>
              <a:rPr lang="en-US" dirty="0"/>
              <a:t>Allows for a 3-year trial period to test out county zoning.</a:t>
            </a:r>
          </a:p>
          <a:p>
            <a:pPr lvl="1"/>
            <a:r>
              <a:rPr lang="en-US" dirty="0"/>
              <a:t>If it works well for your town, we welcome you to stay in until the next comprehensive update in 2036.</a:t>
            </a:r>
          </a:p>
          <a:p>
            <a:pPr lvl="1"/>
            <a:r>
              <a:rPr lang="en-US" dirty="0"/>
              <a:t>If it does not, the town can opt out.</a:t>
            </a:r>
          </a:p>
        </p:txBody>
      </p:sp>
    </p:spTree>
    <p:extLst>
      <p:ext uri="{BB962C8B-B14F-4D97-AF65-F5344CB8AC3E}">
        <p14:creationId xmlns:p14="http://schemas.microsoft.com/office/powerpoint/2010/main" val="349970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7915-1C91-0C53-F65B-E900B41B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21733"/>
            <a:ext cx="4933950" cy="1324506"/>
          </a:xfrm>
        </p:spPr>
        <p:txBody>
          <a:bodyPr anchor="ctr">
            <a:normAutofit/>
          </a:bodyPr>
          <a:lstStyle/>
          <a:p>
            <a:r>
              <a:rPr lang="en-US" sz="3100" dirty="0"/>
              <a:t>Ratifying of County Zoning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CD20F-F21A-B46C-E8B4-1B150B3E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5" y="1258845"/>
            <a:ext cx="3664576" cy="4806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ACC6-E508-B46E-45CF-EEBC134E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491" y="1646239"/>
            <a:ext cx="4578859" cy="4530724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Create a comprehensive plan with assistance from the Regional Planning Commission.</a:t>
            </a:r>
          </a:p>
          <a:p>
            <a:r>
              <a:rPr lang="en-US" sz="2100" dirty="0">
                <a:solidFill>
                  <a:schemeClr val="tx1"/>
                </a:solidFill>
              </a:rPr>
              <a:t>Work with County to prepare zoning map.</a:t>
            </a:r>
          </a:p>
          <a:p>
            <a:r>
              <a:rPr lang="en-US" sz="2100" dirty="0">
                <a:solidFill>
                  <a:schemeClr val="tx1"/>
                </a:solidFill>
              </a:rPr>
              <a:t>Town adopts County Zoning in a Resolution.</a:t>
            </a:r>
          </a:p>
          <a:p>
            <a:pPr marL="0" indent="0">
              <a:buNone/>
            </a:pPr>
            <a:endParaRPr lang="en-US" sz="21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21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478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87E8-D9A0-8AEB-CF8E-D112E467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Specific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C871-7C46-8B7E-EE40-718864E0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981950" cy="4495800"/>
          </a:xfrm>
        </p:spPr>
        <p:txBody>
          <a:bodyPr>
            <a:normAutofit/>
          </a:bodyPr>
          <a:lstStyle/>
          <a:p>
            <a:r>
              <a:rPr lang="en-US" dirty="0"/>
              <a:t>CAFOs and Poultry Farms</a:t>
            </a:r>
          </a:p>
          <a:p>
            <a:pPr lvl="1"/>
            <a:r>
              <a:rPr lang="en-US" dirty="0"/>
              <a:t>Both are regulated by Marathon County’s Livestock Licensing and Animal Waste Ordinances. CAFOs are regulated by WI DNR and state standards.</a:t>
            </a:r>
          </a:p>
          <a:p>
            <a:pPr lvl="2"/>
            <a:r>
              <a:rPr lang="en-US" sz="1800" dirty="0"/>
              <a:t>Livestock Licensing permitting applies when there is 500 animal units or more for CAFOs. (Currently none in the Town of Cleveland. Closest is in Cassel.)</a:t>
            </a:r>
          </a:p>
          <a:p>
            <a:pPr lvl="2"/>
            <a:r>
              <a:rPr lang="en-US" sz="1800" dirty="0"/>
              <a:t>Allowed 1 Chicken Barn (250 animal units) without permit. Permit required at 500 animal units.</a:t>
            </a:r>
          </a:p>
          <a:p>
            <a:r>
              <a:rPr lang="en-US" dirty="0"/>
              <a:t>Composting of Dead Animals</a:t>
            </a:r>
          </a:p>
          <a:p>
            <a:pPr lvl="1"/>
            <a:r>
              <a:rPr lang="en-US" dirty="0"/>
              <a:t>This practice is allowed in Marathon County</a:t>
            </a:r>
          </a:p>
          <a:p>
            <a:pPr lvl="1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https://datcp.wi.gov/Documents/minnesotacompostguide.pdf</a:t>
            </a:r>
            <a:endParaRPr lang="en-US" dirty="0"/>
          </a:p>
          <a:p>
            <a:r>
              <a:rPr lang="en-US" dirty="0"/>
              <a:t>Solar and Wind Energy Systems</a:t>
            </a:r>
          </a:p>
          <a:p>
            <a:pPr lvl="1"/>
            <a:r>
              <a:rPr lang="en-US" dirty="0"/>
              <a:t>See Handout</a:t>
            </a:r>
          </a:p>
        </p:txBody>
      </p:sp>
    </p:spTree>
    <p:extLst>
      <p:ext uri="{BB962C8B-B14F-4D97-AF65-F5344CB8AC3E}">
        <p14:creationId xmlns:p14="http://schemas.microsoft.com/office/powerpoint/2010/main" val="302173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169F-1932-B2B3-9B65-F90A7FCB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Specific Concerns </a:t>
            </a:r>
            <a:r>
              <a:rPr lang="en-US" sz="2800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12D4-55A6-FBA0-9B61-3EA1DAA89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Non-Metallic Mining – Zoning (County Zoned Towns) </a:t>
            </a:r>
          </a:p>
          <a:p>
            <a:pPr lvl="1"/>
            <a:r>
              <a:rPr lang="en-US" dirty="0"/>
              <a:t>Regulated by Chapter 17.204.54 Nonmetallic Mining</a:t>
            </a:r>
          </a:p>
          <a:p>
            <a:pPr lvl="2"/>
            <a:r>
              <a:rPr lang="en-US" dirty="0">
                <a:hlinkClick r:id="rId2"/>
              </a:rPr>
              <a:t>https://www.co.marathon.wi.us/Portals/0/Departments/CPZ/Documents/ZoneCodeCountyBoard_Adopted_3_22_2022.pdf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Permitted by a Conditional Use Permit (CUP) </a:t>
            </a:r>
          </a:p>
          <a:p>
            <a:pPr lvl="2"/>
            <a:r>
              <a:rPr lang="en-US" dirty="0"/>
              <a:t>A CUP covers everything “operational” as it relates to the nonmetallic mine</a:t>
            </a:r>
          </a:p>
          <a:p>
            <a:pPr lvl="3"/>
            <a:r>
              <a:rPr lang="en-US" dirty="0"/>
              <a:t>Hours of operation, haul routes, dust control, expiration date, etc.</a:t>
            </a:r>
          </a:p>
          <a:p>
            <a:pPr lvl="2"/>
            <a:r>
              <a:rPr lang="en-US" dirty="0"/>
              <a:t>Process:</a:t>
            </a:r>
          </a:p>
          <a:p>
            <a:pPr lvl="3"/>
            <a:r>
              <a:rPr lang="en-US" dirty="0"/>
              <a:t>Application for CUP</a:t>
            </a:r>
          </a:p>
          <a:p>
            <a:pPr lvl="3"/>
            <a:r>
              <a:rPr lang="en-US" dirty="0"/>
              <a:t>Town weighs-in via resolution (recommend approval, denial or approval with conditions)</a:t>
            </a:r>
          </a:p>
          <a:p>
            <a:pPr lvl="3"/>
            <a:r>
              <a:rPr lang="en-US" dirty="0"/>
              <a:t>Public hearing before the Board of Adjustment</a:t>
            </a:r>
          </a:p>
          <a:p>
            <a:pPr lvl="3"/>
            <a:r>
              <a:rPr lang="en-US" dirty="0"/>
              <a:t>Determination by the Board of Adjustment including conditions to be included on the permit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7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169F-1932-B2B3-9B65-F90A7FCB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Specific Concerns </a:t>
            </a:r>
            <a:r>
              <a:rPr lang="en-US" sz="2800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12D4-55A6-FBA0-9B61-3EA1DAA8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43000"/>
            <a:ext cx="767535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Non-Metallic Mining – Reclamation (county-wide) </a:t>
            </a:r>
          </a:p>
          <a:p>
            <a:pPr lvl="1"/>
            <a:r>
              <a:rPr lang="en-US" dirty="0"/>
              <a:t>Regulated by Chapter 21 – Nonmetallic Mining Reclamation Ordinance</a:t>
            </a:r>
          </a:p>
          <a:p>
            <a:pPr lvl="2"/>
            <a:r>
              <a:rPr lang="en-US" dirty="0">
                <a:hlinkClick r:id="rId2"/>
              </a:rPr>
              <a:t>https://www.co.marathon.wi.us/Portals/0/Departments/CPZ/Documents/Nonmetallic_Mining_Code_Adopted_19_Nov.pdf</a:t>
            </a:r>
            <a:endParaRPr lang="en-US" dirty="0"/>
          </a:p>
          <a:p>
            <a:pPr lvl="1"/>
            <a:r>
              <a:rPr lang="en-US" dirty="0"/>
              <a:t>The purpose of this Chapter is to ensure reclamation of nonmetallic mining sites. </a:t>
            </a:r>
          </a:p>
          <a:p>
            <a:pPr lvl="1"/>
            <a:r>
              <a:rPr lang="en-US" dirty="0"/>
              <a:t>Establishes standards for reclaiming nonmetallic mining sites, sets out nonmetallic mining reclamation permit requirements for reclamation standards, defines procedures and requirements applicable to nonmetallic mines</a:t>
            </a:r>
          </a:p>
          <a:p>
            <a:pPr lvl="1"/>
            <a:r>
              <a:rPr lang="en-US" dirty="0"/>
              <a:t>Defines procedures for administering nonmetallic mining reclamation.</a:t>
            </a:r>
          </a:p>
          <a:p>
            <a:r>
              <a:rPr lang="en-US" dirty="0"/>
              <a:t>Nonmetallic Mine Reclamation Permit Process</a:t>
            </a:r>
          </a:p>
          <a:p>
            <a:pPr lvl="1"/>
            <a:r>
              <a:rPr lang="en-US" dirty="0"/>
              <a:t>Application for Reclamation Permit</a:t>
            </a:r>
          </a:p>
          <a:p>
            <a:pPr lvl="1"/>
            <a:r>
              <a:rPr lang="en-US" dirty="0"/>
              <a:t>Public hearing pertaining to reclamation matters only</a:t>
            </a:r>
          </a:p>
          <a:p>
            <a:pPr lvl="1"/>
            <a:r>
              <a:rPr lang="en-US" dirty="0"/>
              <a:t>Permitted mines are inspected annually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6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683A-9210-B256-B403-09324F8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Questions/Comments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BCB11A-6A69-4211-134B-1EBAB8DFB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015" y="1447800"/>
            <a:ext cx="34739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BFA2-D82E-3200-FBD3-8811A676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32C6-5D6C-B029-F10C-E6699578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447800"/>
            <a:ext cx="7675350" cy="47291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900" b="1" u="sng" dirty="0"/>
              <a:t>Contact Information</a:t>
            </a:r>
          </a:p>
          <a:p>
            <a:pPr marL="0" indent="0" algn="ctr">
              <a:buNone/>
            </a:pPr>
            <a:r>
              <a:rPr lang="en-US" b="1" dirty="0"/>
              <a:t>Laurie Miskimins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  <a:p>
            <a:pPr marL="0" indent="0" algn="ctr">
              <a:buNone/>
            </a:pPr>
            <a:r>
              <a:rPr lang="en-US" dirty="0"/>
              <a:t>715.261.6000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Laurie.Miskimins@co.marathon.wi.us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Shad Harvey</a:t>
            </a:r>
          </a:p>
          <a:p>
            <a:pPr marL="0" indent="0" algn="ctr">
              <a:buNone/>
            </a:pPr>
            <a:r>
              <a:rPr lang="en-US" dirty="0"/>
              <a:t>Land Resources Manager/Zoning Administrator</a:t>
            </a:r>
          </a:p>
          <a:p>
            <a:pPr marL="0" indent="0" algn="ctr">
              <a:buNone/>
            </a:pPr>
            <a:r>
              <a:rPr lang="en-US" dirty="0"/>
              <a:t>715.261.6030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Shad.Harvey@co.marathon.wi.us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Garrett Pagel</a:t>
            </a:r>
          </a:p>
          <a:p>
            <a:pPr marL="0" indent="0" algn="ctr">
              <a:buNone/>
            </a:pPr>
            <a:r>
              <a:rPr lang="en-US" dirty="0"/>
              <a:t>Land Use Specialist</a:t>
            </a:r>
          </a:p>
          <a:p>
            <a:pPr marL="0" indent="0" algn="ctr">
              <a:buNone/>
            </a:pPr>
            <a:r>
              <a:rPr lang="en-US" dirty="0"/>
              <a:t>715.261.6039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Garrett.pagel@co.marathon.wi.us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DE469-AC42-D2C5-303C-8EAA4B12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772400" cy="59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4E5664"/>
                </a:solidFill>
              </a:rPr>
              <a:t>Why do we have zoning?</a:t>
            </a:r>
            <a:endParaRPr lang="en-US" b="1" dirty="0">
              <a:solidFill>
                <a:srgbClr val="4E5664"/>
              </a:solidFill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4E5664"/>
                </a:solidFill>
                <a:latin typeface="Brandon Grotesque Regular" panose="020B0503020203060202" pitchFamily="34" charset="77"/>
              </a:rPr>
              <a:t>It is ONE of the tools to help communities achieve the goals identified in their comprehensive plan.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4E5664"/>
                </a:solidFill>
                <a:latin typeface="Brandon Grotesque Regular" panose="020B0503020203060202" pitchFamily="34" charset="77"/>
              </a:rPr>
              <a:t>Zoning </a:t>
            </a:r>
            <a:r>
              <a:rPr lang="en-US" dirty="0"/>
              <a:t>also helps protect the interests of the individual property owner through uniform application of Marathon County Chapter 17 Zoning Ordinance.</a:t>
            </a:r>
            <a:endParaRPr lang="en-US" dirty="0">
              <a:solidFill>
                <a:srgbClr val="4E5664"/>
              </a:solidFill>
              <a:latin typeface="Brandon Grotesque Regular" panose="020B0503020203060202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8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1E6-DE80-8D43-EC90-0D360135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County Zoning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8C25-8DE7-932B-37FE-2A7E28B5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Promotes the health, safety, and prosperity for all.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F20E5-9A85-959F-FDDB-23964A23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65" y="3398849"/>
            <a:ext cx="1673470" cy="1450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7CD19-C2A3-E22B-1450-75BACBC3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16" y="2188280"/>
            <a:ext cx="1322914" cy="1143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605548-E0C3-2F82-E3E4-CB0C97F8B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292" y="2833812"/>
            <a:ext cx="1322916" cy="1143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CC68A-1246-B5CA-EA09-0E5D5D2DE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074" y="4271717"/>
            <a:ext cx="1322916" cy="1143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55AD37-A9E6-67CF-80EE-28E99F9B0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543" y="4917251"/>
            <a:ext cx="1322915" cy="1143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05A7C-C84F-E398-C0D1-2DB153ADD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010" y="4268094"/>
            <a:ext cx="1322915" cy="1143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B06FBC-A5DE-70C4-45F3-59D0E9619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6228" y="2894766"/>
            <a:ext cx="1322915" cy="11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45C2-1B5A-D7BA-F116-BDE49D51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County Zoning </a:t>
            </a:r>
            <a:r>
              <a:rPr lang="en-US" sz="24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9CE6-DF80-F965-D91D-E51CA5F8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county enforces the ordinance with the help of the town.</a:t>
            </a:r>
          </a:p>
          <a:p>
            <a:r>
              <a:rPr lang="en-US" dirty="0"/>
              <a:t>When land use conflicts or violations arise, Marathon County staff pursue compliance using the Town Comprehensive Plan and Marathon County Chapter 17.</a:t>
            </a:r>
          </a:p>
          <a:p>
            <a:r>
              <a:rPr lang="en-US" dirty="0"/>
              <a:t>If compliance is refused by the property owner, Marathon County Corporation Counsel proceeds through the court system.</a:t>
            </a:r>
          </a:p>
          <a:p>
            <a:pPr lvl="1"/>
            <a:r>
              <a:rPr lang="en-US" dirty="0"/>
              <a:t>There is no cost to the town. This is already paid for through taxes.</a:t>
            </a:r>
          </a:p>
          <a:p>
            <a:r>
              <a:rPr lang="en-US" dirty="0"/>
              <a:t>Opens the door for some agricultural and tax benefits.</a:t>
            </a:r>
          </a:p>
          <a:p>
            <a:r>
              <a:rPr lang="en-US" dirty="0"/>
              <a:t>Can possibly slow the encroachment from urban areas into the town.</a:t>
            </a:r>
          </a:p>
          <a:p>
            <a:pPr lvl="1"/>
            <a:r>
              <a:rPr lang="en-US" dirty="0"/>
              <a:t>Farmland Preservation</a:t>
            </a:r>
          </a:p>
        </p:txBody>
      </p:sp>
    </p:spTree>
    <p:extLst>
      <p:ext uri="{BB962C8B-B14F-4D97-AF65-F5344CB8AC3E}">
        <p14:creationId xmlns:p14="http://schemas.microsoft.com/office/powerpoint/2010/main" val="224163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E0E4-ECC6-BB18-6988-46CC462F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Farmland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1D797-98F5-9E28-208F-624762B9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362950" cy="4881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Two Paths to Participating: 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FARMLAND PRESERVATION ZONING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 tool that helps promote agriculture, restrict non-agricultural land use in agricultural areas, and limit land use conflicts.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In a nutshell…Promote and preserve prime agricultural land. 35-acre minimum lot size.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Tax credits of $7.50/acre (no contract/requirement of long term commitment)</a:t>
            </a:r>
          </a:p>
          <a:p>
            <a:pPr marL="685800" lvl="2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AGRICULTURAL ENTERPRISE AREA (AEA)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 locally led effort and designation that establishes an area as being important to the future of agriculture, and strives to support local farmland protection goals.</a:t>
            </a:r>
          </a:p>
          <a:p>
            <a:pPr lvl="2">
              <a:defRPr/>
            </a:pP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Zoning or Land Use Control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Like an “industrial park” for agriculture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Participation of at least 5 landowners per Town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Contiguous land area (can have “bridges”)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Eligibility to claim Farmland Preservation tax credits (15-year agreement/contract) for $5/acre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3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E0E4-ECC6-BB18-6988-46CC462F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11105"/>
            <a:ext cx="7372350" cy="473074"/>
          </a:xfrm>
        </p:spPr>
        <p:txBody>
          <a:bodyPr>
            <a:normAutofit fontScale="90000"/>
          </a:bodyPr>
          <a:lstStyle/>
          <a:p>
            <a:r>
              <a:rPr lang="en-US" dirty="0"/>
              <a:t>Farmland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1D797-98F5-9E28-208F-624762B9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362950" cy="4881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Hull, Brighton, </a:t>
            </a:r>
            <a:r>
              <a:rPr lang="en-US" dirty="0" err="1">
                <a:solidFill>
                  <a:schemeClr val="tx1"/>
                </a:solidFill>
              </a:rPr>
              <a:t>Eau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Pleine</a:t>
            </a:r>
            <a:r>
              <a:rPr lang="en-US" dirty="0">
                <a:solidFill>
                  <a:schemeClr val="tx1"/>
                </a:solidFill>
              </a:rPr>
              <a:t>, McMillan, Stettin, Marathon, Mosinee participate in FP Zoning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DCDBB-C0EF-9EB8-5EF1-5BC772E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16" y="1521329"/>
            <a:ext cx="6953317" cy="5336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09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59BE-3006-8301-1E80-01B65177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BB74-4CBC-CF73-0233-AA637E0B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way that County Zoning works is a partnership WITH the towns.</a:t>
            </a:r>
          </a:p>
          <a:p>
            <a:r>
              <a:rPr lang="en-US" dirty="0"/>
              <a:t>Town has the opportunity through the Comprehensive Plan writing and initial zoning map to choose the direction of their town.</a:t>
            </a:r>
          </a:p>
          <a:p>
            <a:r>
              <a:rPr lang="en-US" dirty="0"/>
              <a:t>Eyes and Ears of your town.</a:t>
            </a:r>
          </a:p>
          <a:p>
            <a:r>
              <a:rPr lang="en-US" dirty="0"/>
              <a:t>All rezones, conditional use, and variance applications are also sent to the towns for a resolution stating the town’s opinion on the application for consideration by the appropriate committee or board.</a:t>
            </a:r>
          </a:p>
          <a:p>
            <a:pPr lvl="1"/>
            <a:r>
              <a:rPr lang="en-US" dirty="0"/>
              <a:t>Board of Adjustment and Environmental Resources Committee</a:t>
            </a:r>
          </a:p>
        </p:txBody>
      </p:sp>
    </p:spTree>
    <p:extLst>
      <p:ext uri="{BB962C8B-B14F-4D97-AF65-F5344CB8AC3E}">
        <p14:creationId xmlns:p14="http://schemas.microsoft.com/office/powerpoint/2010/main" val="367012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69D1-EF90-9B55-54BE-956AAA36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E249-E309-0A0B-0002-5ECF9EBF6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Comprehensive Plan is truly the road map for what your town is and what it wants to be.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Guides the course of decision-making as it relates to land use and future development.</a:t>
            </a:r>
          </a:p>
          <a:p>
            <a:endParaRPr lang="en-US" dirty="0"/>
          </a:p>
          <a:p>
            <a:r>
              <a:rPr lang="en-US" dirty="0"/>
              <a:t>Plans change (ex. push from surrounding areas to expand, area needs, state and federal grants, etc.)</a:t>
            </a:r>
          </a:p>
          <a:p>
            <a:endParaRPr lang="en-US" dirty="0"/>
          </a:p>
          <a:p>
            <a:r>
              <a:rPr lang="en-US" dirty="0"/>
              <a:t>GUIDING decision document to town.</a:t>
            </a:r>
          </a:p>
        </p:txBody>
      </p:sp>
    </p:spTree>
    <p:extLst>
      <p:ext uri="{BB962C8B-B14F-4D97-AF65-F5344CB8AC3E}">
        <p14:creationId xmlns:p14="http://schemas.microsoft.com/office/powerpoint/2010/main" val="360144351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7333</TotalTime>
  <Words>1164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Brandon Grotesque Medium</vt:lpstr>
      <vt:lpstr>Brandon Grotesque Regular</vt:lpstr>
      <vt:lpstr>Arial</vt:lpstr>
      <vt:lpstr>Corbel</vt:lpstr>
      <vt:lpstr>Brandon Grotesque Bold</vt:lpstr>
      <vt:lpstr>Depth</vt:lpstr>
      <vt:lpstr>Marathon County Zoning Informational Meeting Town of Cleveland January 10th, 2023</vt:lpstr>
      <vt:lpstr>PowerPoint Presentation</vt:lpstr>
      <vt:lpstr>Why do we have zoning?</vt:lpstr>
      <vt:lpstr>Benefits of County Zoning</vt:lpstr>
      <vt:lpstr>Benefits of County Zoning (cont.)</vt:lpstr>
      <vt:lpstr>Farmland Preservation</vt:lpstr>
      <vt:lpstr>Farmland Preservation</vt:lpstr>
      <vt:lpstr>Creating a Partnership</vt:lpstr>
      <vt:lpstr>Comprehensive Plan</vt:lpstr>
      <vt:lpstr>How do we get a Comprehensive Plan?</vt:lpstr>
      <vt:lpstr>Comprehensive Zoning Revision</vt:lpstr>
      <vt:lpstr>Comprehensive Zoning Revision (cont.)</vt:lpstr>
      <vt:lpstr>Ratifying of County Zoning</vt:lpstr>
      <vt:lpstr>Specific Concerns</vt:lpstr>
      <vt:lpstr>Specific Concerns cont.</vt:lpstr>
      <vt:lpstr>Specific Concerns cont.</vt:lpstr>
      <vt:lpstr>Questions/Comments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Marathon County Regional Morgue</dc:title>
  <dc:creator>Jess</dc:creator>
  <cp:lastModifiedBy>Alexandra Skaya</cp:lastModifiedBy>
  <cp:revision>335</cp:revision>
  <cp:lastPrinted>2023-01-04T16:09:52Z</cp:lastPrinted>
  <dcterms:created xsi:type="dcterms:W3CDTF">2017-03-05T01:44:05Z</dcterms:created>
  <dcterms:modified xsi:type="dcterms:W3CDTF">2023-01-20T06:36:48Z</dcterms:modified>
</cp:coreProperties>
</file>